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523" r:id="rId4"/>
    <p:sldId id="522" r:id="rId5"/>
    <p:sldId id="376" r:id="rId6"/>
    <p:sldId id="521" r:id="rId7"/>
    <p:sldId id="517" r:id="rId8"/>
    <p:sldId id="525" r:id="rId9"/>
    <p:sldId id="528" r:id="rId10"/>
    <p:sldId id="527" r:id="rId11"/>
    <p:sldId id="520" r:id="rId12"/>
    <p:sldId id="529" r:id="rId13"/>
    <p:sldId id="519" r:id="rId14"/>
    <p:sldId id="518" r:id="rId15"/>
    <p:sldId id="530" r:id="rId16"/>
    <p:sldId id="289" r:id="rId17"/>
    <p:sldId id="290" r:id="rId18"/>
    <p:sldId id="532" r:id="rId19"/>
    <p:sldId id="537" r:id="rId20"/>
    <p:sldId id="533" r:id="rId21"/>
    <p:sldId id="538" r:id="rId22"/>
    <p:sldId id="354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8C8"/>
    <a:srgbClr val="3F739B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59757-BAE9-40C6-8331-AE1D75EB0288}" v="14" dt="2025-11-17T10:59:26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976" autoAdjust="0"/>
  </p:normalViewPr>
  <p:slideViewPr>
    <p:cSldViewPr snapToGrid="0">
      <p:cViewPr varScale="1">
        <p:scale>
          <a:sx n="87" d="100"/>
          <a:sy n="87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BCF66164-2C9C-4B48-AFF3-6B0B0038345A}"/>
    <pc:docChg chg="undo custSel delSld modSld sldOrd">
      <pc:chgData name="Chris Moreh" userId="17b81281-9f29-44e0-9273-6dadbf6896a2" providerId="ADAL" clId="{BCF66164-2C9C-4B48-AFF3-6B0B0038345A}" dt="2025-11-17T10:59:51.736" v="83" actId="47"/>
      <pc:docMkLst>
        <pc:docMk/>
      </pc:docMkLst>
      <pc:sldChg chg="addSp delSp modSp del mod">
        <pc:chgData name="Chris Moreh" userId="17b81281-9f29-44e0-9273-6dadbf6896a2" providerId="ADAL" clId="{BCF66164-2C9C-4B48-AFF3-6B0B0038345A}" dt="2025-11-17T10:59:42.357" v="78" actId="47"/>
        <pc:sldMkLst>
          <pc:docMk/>
          <pc:sldMk cId="0" sldId="267"/>
        </pc:sldMkLst>
        <pc:picChg chg="del">
          <ac:chgData name="Chris Moreh" userId="17b81281-9f29-44e0-9273-6dadbf6896a2" providerId="ADAL" clId="{BCF66164-2C9C-4B48-AFF3-6B0B0038345A}" dt="2025-11-17T10:56:02.085" v="36" actId="478"/>
          <ac:picMkLst>
            <pc:docMk/>
            <pc:sldMk cId="0" sldId="267"/>
            <ac:picMk id="2" creationId="{00000000-0000-0000-0000-000000000000}"/>
          </ac:picMkLst>
        </pc:picChg>
        <pc:picChg chg="add mod">
          <ac:chgData name="Chris Moreh" userId="17b81281-9f29-44e0-9273-6dadbf6896a2" providerId="ADAL" clId="{BCF66164-2C9C-4B48-AFF3-6B0B0038345A}" dt="2025-11-17T10:56:09.011" v="39" actId="1076"/>
          <ac:picMkLst>
            <pc:docMk/>
            <pc:sldMk cId="0" sldId="267"/>
            <ac:picMk id="4" creationId="{7F342D58-4A5E-73E9-93EE-A93521AC6823}"/>
          </ac:picMkLst>
        </pc:picChg>
      </pc:sldChg>
      <pc:sldChg chg="del">
        <pc:chgData name="Chris Moreh" userId="17b81281-9f29-44e0-9273-6dadbf6896a2" providerId="ADAL" clId="{BCF66164-2C9C-4B48-AFF3-6B0B0038345A}" dt="2025-11-17T10:59:44.416" v="79" actId="47"/>
        <pc:sldMkLst>
          <pc:docMk/>
          <pc:sldMk cId="0" sldId="268"/>
        </pc:sldMkLst>
      </pc:sldChg>
      <pc:sldChg chg="del">
        <pc:chgData name="Chris Moreh" userId="17b81281-9f29-44e0-9273-6dadbf6896a2" providerId="ADAL" clId="{BCF66164-2C9C-4B48-AFF3-6B0B0038345A}" dt="2025-11-17T10:59:46.041" v="80" actId="47"/>
        <pc:sldMkLst>
          <pc:docMk/>
          <pc:sldMk cId="0" sldId="269"/>
        </pc:sldMkLst>
      </pc:sldChg>
      <pc:sldChg chg="del">
        <pc:chgData name="Chris Moreh" userId="17b81281-9f29-44e0-9273-6dadbf6896a2" providerId="ADAL" clId="{BCF66164-2C9C-4B48-AFF3-6B0B0038345A}" dt="2025-11-17T10:59:47.428" v="81" actId="47"/>
        <pc:sldMkLst>
          <pc:docMk/>
          <pc:sldMk cId="0" sldId="270"/>
        </pc:sldMkLst>
      </pc:sldChg>
      <pc:sldChg chg="del">
        <pc:chgData name="Chris Moreh" userId="17b81281-9f29-44e0-9273-6dadbf6896a2" providerId="ADAL" clId="{BCF66164-2C9C-4B48-AFF3-6B0B0038345A}" dt="2025-11-17T10:59:49.612" v="82" actId="47"/>
        <pc:sldMkLst>
          <pc:docMk/>
          <pc:sldMk cId="0" sldId="272"/>
        </pc:sldMkLst>
      </pc:sldChg>
      <pc:sldChg chg="del">
        <pc:chgData name="Chris Moreh" userId="17b81281-9f29-44e0-9273-6dadbf6896a2" providerId="ADAL" clId="{BCF66164-2C9C-4B48-AFF3-6B0B0038345A}" dt="2025-11-17T10:59:51.736" v="83" actId="47"/>
        <pc:sldMkLst>
          <pc:docMk/>
          <pc:sldMk cId="0" sldId="273"/>
        </pc:sldMkLst>
      </pc:sldChg>
      <pc:sldChg chg="delSp modSp mod">
        <pc:chgData name="Chris Moreh" userId="17b81281-9f29-44e0-9273-6dadbf6896a2" providerId="ADAL" clId="{BCF66164-2C9C-4B48-AFF3-6B0B0038345A}" dt="2025-11-17T09:40:02.105" v="2" actId="478"/>
        <pc:sldMkLst>
          <pc:docMk/>
          <pc:sldMk cId="3814459198" sldId="307"/>
        </pc:sldMkLst>
        <pc:spChg chg="del">
          <ac:chgData name="Chris Moreh" userId="17b81281-9f29-44e0-9273-6dadbf6896a2" providerId="ADAL" clId="{BCF66164-2C9C-4B48-AFF3-6B0B0038345A}" dt="2025-11-17T09:40:02.105" v="2" actId="478"/>
          <ac:spMkLst>
            <pc:docMk/>
            <pc:sldMk cId="3814459198" sldId="307"/>
            <ac:spMk id="3" creationId="{746383FB-FAD5-ACBF-8362-99A44C5BACCD}"/>
          </ac:spMkLst>
        </pc:spChg>
        <pc:spChg chg="mod">
          <ac:chgData name="Chris Moreh" userId="17b81281-9f29-44e0-9273-6dadbf6896a2" providerId="ADAL" clId="{BCF66164-2C9C-4B48-AFF3-6B0B0038345A}" dt="2025-11-17T09:39:49.043" v="1" actId="20577"/>
          <ac:spMkLst>
            <pc:docMk/>
            <pc:sldMk cId="3814459198" sldId="307"/>
            <ac:spMk id="6" creationId="{24060982-6EE3-A8F1-75FE-C4BDB2FF3CBE}"/>
          </ac:spMkLst>
        </pc:spChg>
      </pc:sldChg>
      <pc:sldChg chg="modSp mod">
        <pc:chgData name="Chris Moreh" userId="17b81281-9f29-44e0-9273-6dadbf6896a2" providerId="ADAL" clId="{BCF66164-2C9C-4B48-AFF3-6B0B0038345A}" dt="2025-11-17T09:42:23.856" v="26" actId="14100"/>
        <pc:sldMkLst>
          <pc:docMk/>
          <pc:sldMk cId="3523596212" sldId="518"/>
        </pc:sldMkLst>
        <pc:spChg chg="mod">
          <ac:chgData name="Chris Moreh" userId="17b81281-9f29-44e0-9273-6dadbf6896a2" providerId="ADAL" clId="{BCF66164-2C9C-4B48-AFF3-6B0B0038345A}" dt="2025-11-17T09:42:23.856" v="26" actId="14100"/>
          <ac:spMkLst>
            <pc:docMk/>
            <pc:sldMk cId="3523596212" sldId="518"/>
            <ac:spMk id="13" creationId="{2C10D394-C9B2-B03C-4136-7B6EEA8FFA9D}"/>
          </ac:spMkLst>
        </pc:spChg>
      </pc:sldChg>
      <pc:sldChg chg="delSp mod">
        <pc:chgData name="Chris Moreh" userId="17b81281-9f29-44e0-9273-6dadbf6896a2" providerId="ADAL" clId="{BCF66164-2C9C-4B48-AFF3-6B0B0038345A}" dt="2025-11-17T09:40:06.632" v="3" actId="478"/>
        <pc:sldMkLst>
          <pc:docMk/>
          <pc:sldMk cId="1301853266" sldId="523"/>
        </pc:sldMkLst>
        <pc:spChg chg="del">
          <ac:chgData name="Chris Moreh" userId="17b81281-9f29-44e0-9273-6dadbf6896a2" providerId="ADAL" clId="{BCF66164-2C9C-4B48-AFF3-6B0B0038345A}" dt="2025-11-17T09:40:06.632" v="3" actId="478"/>
          <ac:spMkLst>
            <pc:docMk/>
            <pc:sldMk cId="1301853266" sldId="523"/>
            <ac:spMk id="4" creationId="{5F74CD3D-6209-B71E-328E-3CEE4431F3F5}"/>
          </ac:spMkLst>
        </pc:spChg>
      </pc:sldChg>
      <pc:sldChg chg="addSp delSp modSp mod">
        <pc:chgData name="Chris Moreh" userId="17b81281-9f29-44e0-9273-6dadbf6896a2" providerId="ADAL" clId="{BCF66164-2C9C-4B48-AFF3-6B0B0038345A}" dt="2025-11-17T10:57:07.419" v="51" actId="1076"/>
        <pc:sldMkLst>
          <pc:docMk/>
          <pc:sldMk cId="1632811419" sldId="532"/>
        </pc:sldMkLst>
        <pc:spChg chg="del">
          <ac:chgData name="Chris Moreh" userId="17b81281-9f29-44e0-9273-6dadbf6896a2" providerId="ADAL" clId="{BCF66164-2C9C-4B48-AFF3-6B0B0038345A}" dt="2025-11-17T10:54:53.789" v="27" actId="478"/>
          <ac:spMkLst>
            <pc:docMk/>
            <pc:sldMk cId="1632811419" sldId="532"/>
            <ac:spMk id="3" creationId="{A0360E62-B99A-5AC6-2377-CB188A7B5947}"/>
          </ac:spMkLst>
        </pc:spChg>
        <pc:spChg chg="add">
          <ac:chgData name="Chris Moreh" userId="17b81281-9f29-44e0-9273-6dadbf6896a2" providerId="ADAL" clId="{BCF66164-2C9C-4B48-AFF3-6B0B0038345A}" dt="2025-11-17T10:55:49.081" v="35"/>
          <ac:spMkLst>
            <pc:docMk/>
            <pc:sldMk cId="1632811419" sldId="532"/>
            <ac:spMk id="9" creationId="{B1B48C0A-3995-1ACC-F209-563ADC8324AA}"/>
          </ac:spMkLst>
        </pc:spChg>
        <pc:picChg chg="add mod">
          <ac:chgData name="Chris Moreh" userId="17b81281-9f29-44e0-9273-6dadbf6896a2" providerId="ADAL" clId="{BCF66164-2C9C-4B48-AFF3-6B0B0038345A}" dt="2025-11-17T10:56:37.757" v="43" actId="1076"/>
          <ac:picMkLst>
            <pc:docMk/>
            <pc:sldMk cId="1632811419" sldId="532"/>
            <ac:picMk id="8" creationId="{1C939899-AAC6-7F95-E223-0F6C6CCD0555}"/>
          </ac:picMkLst>
        </pc:picChg>
        <pc:picChg chg="add mod">
          <ac:chgData name="Chris Moreh" userId="17b81281-9f29-44e0-9273-6dadbf6896a2" providerId="ADAL" clId="{BCF66164-2C9C-4B48-AFF3-6B0B0038345A}" dt="2025-11-17T10:57:07.419" v="51" actId="1076"/>
          <ac:picMkLst>
            <pc:docMk/>
            <pc:sldMk cId="1632811419" sldId="532"/>
            <ac:picMk id="10" creationId="{AA75667C-EB3D-782B-21C4-3B79C3A32C05}"/>
          </ac:picMkLst>
        </pc:picChg>
        <pc:picChg chg="add mod">
          <ac:chgData name="Chris Moreh" userId="17b81281-9f29-44e0-9273-6dadbf6896a2" providerId="ADAL" clId="{BCF66164-2C9C-4B48-AFF3-6B0B0038345A}" dt="2025-11-17T10:57:05.715" v="50" actId="1076"/>
          <ac:picMkLst>
            <pc:docMk/>
            <pc:sldMk cId="1632811419" sldId="532"/>
            <ac:picMk id="11" creationId="{59EB5CC9-0046-0415-85AB-2927315EF7B5}"/>
          </ac:picMkLst>
        </pc:picChg>
        <pc:picChg chg="add">
          <ac:chgData name="Chris Moreh" userId="17b81281-9f29-44e0-9273-6dadbf6896a2" providerId="ADAL" clId="{BCF66164-2C9C-4B48-AFF3-6B0B0038345A}" dt="2025-11-17T10:55:49.081" v="35"/>
          <ac:picMkLst>
            <pc:docMk/>
            <pc:sldMk cId="1632811419" sldId="532"/>
            <ac:picMk id="1026" creationId="{83ECE266-590D-C10B-6FD0-C07B60979C51}"/>
          </ac:picMkLst>
        </pc:picChg>
      </pc:sldChg>
      <pc:sldChg chg="addSp delSp modSp mod ord">
        <pc:chgData name="Chris Moreh" userId="17b81281-9f29-44e0-9273-6dadbf6896a2" providerId="ADAL" clId="{BCF66164-2C9C-4B48-AFF3-6B0B0038345A}" dt="2025-11-17T10:58:55.803" v="73"/>
        <pc:sldMkLst>
          <pc:docMk/>
          <pc:sldMk cId="4111163125" sldId="533"/>
        </pc:sldMkLst>
        <pc:spChg chg="del mod">
          <ac:chgData name="Chris Moreh" userId="17b81281-9f29-44e0-9273-6dadbf6896a2" providerId="ADAL" clId="{BCF66164-2C9C-4B48-AFF3-6B0B0038345A}" dt="2025-11-17T10:58:35.724" v="65" actId="478"/>
          <ac:spMkLst>
            <pc:docMk/>
            <pc:sldMk cId="4111163125" sldId="533"/>
            <ac:spMk id="4" creationId="{3437FD75-68B6-1739-F774-11BC3DF693CF}"/>
          </ac:spMkLst>
        </pc:spChg>
        <pc:picChg chg="add mod">
          <ac:chgData name="Chris Moreh" userId="17b81281-9f29-44e0-9273-6dadbf6896a2" providerId="ADAL" clId="{BCF66164-2C9C-4B48-AFF3-6B0B0038345A}" dt="2025-11-17T10:58:47.367" v="71" actId="14100"/>
          <ac:picMkLst>
            <pc:docMk/>
            <pc:sldMk cId="4111163125" sldId="533"/>
            <ac:picMk id="3" creationId="{DE010E7E-0D49-8A47-3DE4-24EA1F7447FF}"/>
          </ac:picMkLst>
        </pc:picChg>
        <pc:picChg chg="del">
          <ac:chgData name="Chris Moreh" userId="17b81281-9f29-44e0-9273-6dadbf6896a2" providerId="ADAL" clId="{BCF66164-2C9C-4B48-AFF3-6B0B0038345A}" dt="2025-11-17T10:57:53.005" v="57" actId="478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Sp delSp modSp mod">
        <pc:chgData name="Chris Moreh" userId="17b81281-9f29-44e0-9273-6dadbf6896a2" providerId="ADAL" clId="{BCF66164-2C9C-4B48-AFF3-6B0B0038345A}" dt="2025-11-17T10:57:43.436" v="56" actId="14100"/>
        <pc:sldMkLst>
          <pc:docMk/>
          <pc:sldMk cId="2695840908" sldId="537"/>
        </pc:sldMkLst>
        <pc:graphicFrameChg chg="del">
          <ac:chgData name="Chris Moreh" userId="17b81281-9f29-44e0-9273-6dadbf6896a2" providerId="ADAL" clId="{BCF66164-2C9C-4B48-AFF3-6B0B0038345A}" dt="2025-11-17T10:57:13.145" v="52" actId="478"/>
          <ac:graphicFrameMkLst>
            <pc:docMk/>
            <pc:sldMk cId="2695840908" sldId="537"/>
            <ac:graphicFrameMk id="3" creationId="{A0C14315-CCEC-5435-D7AF-9C6F17DEDE08}"/>
          </ac:graphicFrameMkLst>
        </pc:graphicFrameChg>
        <pc:picChg chg="add mod">
          <ac:chgData name="Chris Moreh" userId="17b81281-9f29-44e0-9273-6dadbf6896a2" providerId="ADAL" clId="{BCF66164-2C9C-4B48-AFF3-6B0B0038345A}" dt="2025-11-17T10:57:43.436" v="56" actId="14100"/>
          <ac:picMkLst>
            <pc:docMk/>
            <pc:sldMk cId="2695840908" sldId="537"/>
            <ac:picMk id="7" creationId="{FD1CD5BA-6BF3-8FB9-CA58-B2F778191513}"/>
          </ac:picMkLst>
        </pc:picChg>
      </pc:sldChg>
      <pc:sldChg chg="addSp delSp modSp mod">
        <pc:chgData name="Chris Moreh" userId="17b81281-9f29-44e0-9273-6dadbf6896a2" providerId="ADAL" clId="{BCF66164-2C9C-4B48-AFF3-6B0B0038345A}" dt="2025-11-17T10:59:29.192" v="77" actId="1076"/>
        <pc:sldMkLst>
          <pc:docMk/>
          <pc:sldMk cId="1063760435" sldId="538"/>
        </pc:sldMkLst>
        <pc:spChg chg="del mod">
          <ac:chgData name="Chris Moreh" userId="17b81281-9f29-44e0-9273-6dadbf6896a2" providerId="ADAL" clId="{BCF66164-2C9C-4B48-AFF3-6B0B0038345A}" dt="2025-11-17T10:59:21.436" v="75" actId="478"/>
          <ac:spMkLst>
            <pc:docMk/>
            <pc:sldMk cId="1063760435" sldId="538"/>
            <ac:spMk id="4" creationId="{3437FD75-68B6-1739-F774-11BC3DF693CF}"/>
          </ac:spMkLst>
        </pc:spChg>
        <pc:graphicFrameChg chg="add mod">
          <ac:chgData name="Chris Moreh" userId="17b81281-9f29-44e0-9273-6dadbf6896a2" providerId="ADAL" clId="{BCF66164-2C9C-4B48-AFF3-6B0B0038345A}" dt="2025-11-17T10:59:29.192" v="77" actId="1076"/>
          <ac:graphicFrameMkLst>
            <pc:docMk/>
            <pc:sldMk cId="1063760435" sldId="538"/>
            <ac:graphicFrameMk id="7" creationId="{AFF6AEBF-3C9F-1D8C-C9BC-CF9CA7B373A7}"/>
          </ac:graphicFrameMkLst>
        </pc:graphicFrameChg>
        <pc:picChg chg="del">
          <ac:chgData name="Chris Moreh" userId="17b81281-9f29-44e0-9273-6dadbf6896a2" providerId="ADAL" clId="{BCF66164-2C9C-4B48-AFF3-6B0B0038345A}" dt="2025-11-17T10:57:55.537" v="58" actId="478"/>
          <ac:picMkLst>
            <pc:docMk/>
            <pc:sldMk cId="1063760435" sldId="538"/>
            <ac:picMk id="2053" creationId="{C1B84274-D26E-E237-668F-6891FDB120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6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82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2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7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7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05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65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3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 mean is ‘average’, median is the one in the ‘middle’; the 50</a:t>
            </a:r>
            <a:r>
              <a:rPr lang="en-GB" baseline="30000" dirty="0"/>
              <a:t>th</a:t>
            </a:r>
            <a:r>
              <a:rPr lang="en-GB" dirty="0"/>
              <a:t> percentile; means 50% of the data is below the P50 value;</a:t>
            </a:r>
          </a:p>
          <a:p>
            <a:r>
              <a:rPr lang="en-GB" dirty="0"/>
              <a:t>Divide each half into two again to get P25 and P75; the data is split into 4 quartiles;</a:t>
            </a:r>
          </a:p>
          <a:p>
            <a:r>
              <a:rPr lang="en-GB" dirty="0"/>
              <a:t>The range between P25 and P75 measures the amount of data in middle 50%.</a:t>
            </a:r>
          </a:p>
          <a:p>
            <a:r>
              <a:rPr lang="en-GB" dirty="0"/>
              <a:t>Boxplots specifically designed to capture this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37250-ED74-45FE-8EEE-E7DB43DB6C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9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1B7A-765B-486D-9AD4-54099141EBE5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782" y="5643250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6809" y="5001457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485-6857-443E-ACED-151C971072B0}" type="datetimeyyyy">
              <a:rPr lang="en-US" smtClean="0"/>
              <a:t>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15F-5EDB-4365-9FF9-B2097F400F8F}" type="datetimeyyyy">
              <a:rPr lang="en-US" smtClean="0"/>
              <a:t>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58B1-896A-47D4-B443-E898FC8CE18E}" type="datetimeyyyy">
              <a:rPr lang="en-US" smtClean="0"/>
              <a:t>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863-8D60-498A-8431-A25C6252F1D6}" type="datetimeyyyy">
              <a:rPr lang="en-US" smtClean="0"/>
              <a:t>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88C0-654B-49B2-B74C-95724D533CDE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688-A0B0-450D-B1FB-1B9BA9D1A9F9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46-9996-4E42-813C-67E2DDB77CCB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4D05-365A-4B15-8B93-36C148EAB091}" type="datetimeyyyy">
              <a:rPr lang="en-US" smtClean="0"/>
              <a:t>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0674-3846-44DE-B932-73AFFCB18132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1E9A2C8-4954-4917-95AD-C0FFB15EAFC5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FF4-3D70-4158-B811-7C8DA91C23B2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9DE7DF-2722-4D58-9140-767B9146CBFF}" type="datetimeyyyy">
              <a:rPr lang="en-US" smtClean="0"/>
              <a:t>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4BF6-D221-45F7-B93A-D9287680711C}" type="datetimeyyyy">
              <a:rPr lang="en-US" smtClean="0"/>
              <a:t>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9474-1FA2-4BC0-BF8E-7469D28358E6}" type="datetimeyyyy">
              <a:rPr lang="en-US" smtClean="0"/>
              <a:t>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893-3790-45C4-9534-48F49FED37FC}" type="datetimeyyyy">
              <a:rPr lang="en-US" smtClean="0"/>
              <a:t>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1337-C60E-4A63-A1E3-4A106F4610A4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52BAAC-95A2-4C37-A56A-05BD66A7CD55}" type="datetimeyyyy">
              <a:rPr lang="en-US" smtClean="0"/>
              <a:t>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8280CFAB-64B1-8AAB-08BA-B417B972F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9383756" y="5633884"/>
            <a:ext cx="841864" cy="6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Scatterplots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80079-BE6D-A064-0234-5B999E2D65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40" y="1546421"/>
            <a:ext cx="5249818" cy="46152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3281-1AA3-7FD7-7A18-24BD1496209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Scatter plots </a:t>
            </a:r>
            <a:r>
              <a:rPr lang="en-GB" dirty="0"/>
              <a:t>are most useful for capturing the relationship between two </a:t>
            </a:r>
            <a:r>
              <a:rPr lang="en-GB" i="1" dirty="0"/>
              <a:t>Scale-type</a:t>
            </a:r>
            <a:r>
              <a:rPr lang="en-GB" dirty="0"/>
              <a:t> variables</a:t>
            </a:r>
          </a:p>
          <a:p>
            <a:r>
              <a:rPr lang="en-GB" dirty="0"/>
              <a:t>They are a visual representation of the joint dispersion of two numeric variables</a:t>
            </a:r>
          </a:p>
          <a:p>
            <a:r>
              <a:rPr lang="en-GB" dirty="0"/>
              <a:t>They can give an indication of the “co-variance” or “correlation” between the two variables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F2EBE-8186-F7D0-9769-3DFD7512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3A19-7671-4A30-8916-A75399DC92B4}" type="datetimeyyyy">
              <a:rPr lang="en-US" smtClean="0"/>
              <a:t>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27051-D053-0191-C421-4786BB71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22146-AB6A-221E-3360-0EDD6E31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7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DA8C-53D8-441C-94AA-F12FFB28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and direction of </a:t>
            </a:r>
            <a:r>
              <a:rPr lang="en-GB" i="1" dirty="0"/>
              <a:t>association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DDF5-4FF1-458C-AA99-F61F1D0D9105}"/>
              </a:ext>
            </a:extLst>
          </p:cNvPr>
          <p:cNvSpPr txBox="1"/>
          <p:nvPr/>
        </p:nvSpPr>
        <p:spPr>
          <a:xfrm>
            <a:off x="926499" y="1367124"/>
            <a:ext cx="6867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contingency tables: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greater the differences in the proportions  compared, the stronger the association between the two variables</a:t>
            </a:r>
          </a:p>
          <a:p>
            <a:endParaRPr lang="en-GB" sz="2000" dirty="0"/>
          </a:p>
          <a:p>
            <a:r>
              <a:rPr lang="en-GB" sz="2000" dirty="0"/>
              <a:t>Comparing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greater the difference between the group averages, the stronger the association between the two variables</a:t>
            </a:r>
          </a:p>
          <a:p>
            <a:endParaRPr lang="en-GB" sz="2000" dirty="0"/>
          </a:p>
          <a:p>
            <a:r>
              <a:rPr lang="en-GB" sz="2000" dirty="0"/>
              <a:t>On scatterplots: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more dispersed the data points are from an imaginary line approximating the overall average, the weaker the association between the two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the imaginary line is ascending, the association is positive in its direction (the two variables change in the same direction); if the line is descending, the association is 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D9FB3-1C8D-C3AA-404D-C3AD18FE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98" y="1198180"/>
            <a:ext cx="1383670" cy="1135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2D729-170C-797E-EDD4-6AE32DD99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488" y="2635399"/>
            <a:ext cx="1251480" cy="1323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3B85F-2DCE-A4FA-1455-46D704AA6D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88" y="4440455"/>
            <a:ext cx="1251480" cy="1323636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E157B0-FF5A-5C31-B69A-934EA5BE6C9A}"/>
              </a:ext>
            </a:extLst>
          </p:cNvPr>
          <p:cNvCxnSpPr/>
          <p:nvPr/>
        </p:nvCxnSpPr>
        <p:spPr>
          <a:xfrm flipV="1">
            <a:off x="9439422" y="4937760"/>
            <a:ext cx="895840" cy="309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A2AB173-E18A-FEE9-F16C-50A41C11E954}"/>
              </a:ext>
            </a:extLst>
          </p:cNvPr>
          <p:cNvSpPr/>
          <p:nvPr/>
        </p:nvSpPr>
        <p:spPr>
          <a:xfrm rot="2450483">
            <a:off x="9685572" y="1732196"/>
            <a:ext cx="691835" cy="343807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2CBFFC-6DE6-13A8-7C05-D1A6AB9B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6F4-052C-45CF-A270-EC412424B740}" type="datetimeyyyy">
              <a:rPr lang="en-US" smtClean="0"/>
              <a:t>2025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AA4217-84FE-6C41-7E6F-A2560753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7A3C4-1016-76E3-9A65-D72A9789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366A-82E4-558A-3C35-A03F17BB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Dependent and independent variables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97866-F170-160C-3D33-59A999A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164-9C8D-41E8-AF8A-9975C2022112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0CD02-6D87-3EF1-8A97-111012D9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6813-962E-8C9F-BC2F-E79CDE36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12</a:t>
            </a:fld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144693" y="3047370"/>
            <a:ext cx="1930400" cy="1348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867" b="1" kern="0" dirty="0">
                <a:solidFill>
                  <a:schemeClr val="bg1"/>
                </a:solidFill>
                <a:latin typeface="Arial"/>
                <a:sym typeface="Arial"/>
              </a:rPr>
              <a:t>Dependent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6901C45-0960-4222-86DD-2EBC275AB02C}"/>
              </a:ext>
            </a:extLst>
          </p:cNvPr>
          <p:cNvSpPr/>
          <p:nvPr/>
        </p:nvSpPr>
        <p:spPr>
          <a:xfrm>
            <a:off x="3241428" y="1630869"/>
            <a:ext cx="2907142" cy="8458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600" b="1" kern="0" dirty="0">
                <a:solidFill>
                  <a:schemeClr val="bg1"/>
                </a:solidFill>
                <a:latin typeface="Arial"/>
                <a:sym typeface="Arial"/>
              </a:rPr>
              <a:t>Independent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924BD7D-ABDD-4514-A568-8C9B4E14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13" y="2713838"/>
            <a:ext cx="1952721" cy="55244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C832D1F-E22D-40B6-9975-B59801C7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1364" y="4186047"/>
            <a:ext cx="2192785" cy="510451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E7B91DE-3674-48DA-9557-9EF69F25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7345"/>
              </p:ext>
            </p:extLst>
          </p:nvPr>
        </p:nvGraphicFramePr>
        <p:xfrm>
          <a:off x="3934840" y="3441535"/>
          <a:ext cx="1854594" cy="209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98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</a:tblGrid>
              <a:tr h="6987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9F868A-630C-4299-8043-194F7E28FF37}"/>
              </a:ext>
            </a:extLst>
          </p:cNvPr>
          <p:cNvSpPr txBox="1"/>
          <p:nvPr/>
        </p:nvSpPr>
        <p:spPr>
          <a:xfrm>
            <a:off x="1144693" y="4072712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649C4-951B-4A6E-A063-61E0AB812998}"/>
              </a:ext>
            </a:extLst>
          </p:cNvPr>
          <p:cNvSpPr txBox="1"/>
          <p:nvPr/>
        </p:nvSpPr>
        <p:spPr>
          <a:xfrm>
            <a:off x="2763982" y="1647169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Columns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39039-27A2-4299-9309-8A3EA97B9DFC}"/>
              </a:ext>
            </a:extLst>
          </p:cNvPr>
          <p:cNvSpPr txBox="1"/>
          <p:nvPr/>
        </p:nvSpPr>
        <p:spPr>
          <a:xfrm>
            <a:off x="6310427" y="1487576"/>
            <a:ext cx="50735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Underlying most bivariate descriptions is an assumed relationship between independent (or explanatory or predictor) and dependent (or outcome) variables.</a:t>
            </a:r>
          </a:p>
          <a:p>
            <a:endParaRPr lang="en-GB" sz="2000" dirty="0"/>
          </a:p>
          <a:p>
            <a:r>
              <a:rPr lang="en-GB" sz="2000" dirty="0"/>
              <a:t>We are assuming that one variable can help explain another (e.g. place of residence can explain satisfaction with one’s financial situation, rather than the other way around.</a:t>
            </a:r>
          </a:p>
          <a:p>
            <a:endParaRPr lang="en-GB" sz="2000" dirty="0"/>
          </a:p>
          <a:p>
            <a:r>
              <a:rPr lang="en-GB" sz="2000" dirty="0"/>
              <a:t>More often than not, the direction of the relationship (i.e. which one is the independent and dependent variable) is less straightforward and a matter of choice for the researcher derived from theory.</a:t>
            </a:r>
          </a:p>
        </p:txBody>
      </p:sp>
    </p:spTree>
    <p:extLst>
      <p:ext uri="{BB962C8B-B14F-4D97-AF65-F5344CB8AC3E}">
        <p14:creationId xmlns:p14="http://schemas.microsoft.com/office/powerpoint/2010/main" val="301189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144693" y="3047370"/>
            <a:ext cx="1930400" cy="1348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867" b="1" kern="0" dirty="0">
                <a:solidFill>
                  <a:schemeClr val="bg1"/>
                </a:solidFill>
                <a:latin typeface="Arial"/>
                <a:sym typeface="Arial"/>
              </a:rPr>
              <a:t>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F868A-630C-4299-8043-194F7E28FF37}"/>
              </a:ext>
            </a:extLst>
          </p:cNvPr>
          <p:cNvSpPr txBox="1"/>
          <p:nvPr/>
        </p:nvSpPr>
        <p:spPr>
          <a:xfrm>
            <a:off x="1144693" y="4072712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649C4-951B-4A6E-A063-61E0AB812998}"/>
              </a:ext>
            </a:extLst>
          </p:cNvPr>
          <p:cNvSpPr txBox="1"/>
          <p:nvPr/>
        </p:nvSpPr>
        <p:spPr>
          <a:xfrm>
            <a:off x="2947505" y="5358223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X-axis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69D02-D0C3-4EC8-8F3C-A5294E2B4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67" y="2083217"/>
            <a:ext cx="2762433" cy="2574635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0C07184-B427-4031-86AE-735CAAAD0845}"/>
              </a:ext>
            </a:extLst>
          </p:cNvPr>
          <p:cNvSpPr/>
          <p:nvPr/>
        </p:nvSpPr>
        <p:spPr>
          <a:xfrm>
            <a:off x="3075093" y="4719043"/>
            <a:ext cx="3327474" cy="1231591"/>
          </a:xfrm>
          <a:prstGeom prst="upArrow">
            <a:avLst>
              <a:gd name="adj1" fmla="val 50000"/>
              <a:gd name="adj2" fmla="val 522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Independent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A07CA7-119F-4413-B039-CF91724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Dependent and independent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FF98-671A-ED95-2076-9810F4107B7D}"/>
              </a:ext>
            </a:extLst>
          </p:cNvPr>
          <p:cNvSpPr txBox="1"/>
          <p:nvPr/>
        </p:nvSpPr>
        <p:spPr>
          <a:xfrm>
            <a:off x="6420823" y="1367133"/>
            <a:ext cx="50735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Underlying most bivariate descriptions is an assumed relationship between independent (or explanatory or predictor) and dependent (or outcome) variables.</a:t>
            </a:r>
          </a:p>
          <a:p>
            <a:endParaRPr lang="en-GB" sz="2000" dirty="0"/>
          </a:p>
          <a:p>
            <a:r>
              <a:rPr lang="en-GB" sz="2000" dirty="0"/>
              <a:t>We are assuming that one variable can help explain another (e.g. place of residence can explain satisfaction with one’s financial situation, rather than the other way around.</a:t>
            </a:r>
          </a:p>
          <a:p>
            <a:endParaRPr lang="en-GB" sz="2000" dirty="0"/>
          </a:p>
          <a:p>
            <a:r>
              <a:rPr lang="en-GB" sz="2000" dirty="0"/>
              <a:t>More often than not, the direction of the relationship (i.e. which one is the independent and dependent variable) is less straightforward and a matter of choice for the researcher derived from theory.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CF06-D411-A722-FB83-9BAADEA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5EA3-87D8-41D6-BB2F-745A1B169621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57AD-BEDE-ED2A-93B1-192C0B0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D8377-00C8-B2EB-5191-1A0960E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30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C10D394-C9B2-B03C-4136-7B6EEA8F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52" y="1762886"/>
            <a:ext cx="6218753" cy="2077593"/>
          </a:xfrm>
        </p:spPr>
        <p:txBody>
          <a:bodyPr/>
          <a:lstStyle/>
          <a:p>
            <a:r>
              <a:rPr lang="en-GB" dirty="0"/>
              <a:t>Is income inequality associated with social trust?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70186A7-EA5C-A9A6-00C2-C2344CB3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903-083B-4413-9837-56F449AC5907}" type="datetimeyyyy">
              <a:rPr lang="en-US" smtClean="0"/>
              <a:t>2025</a:t>
            </a:fld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5130C6E-0065-E34B-BE45-C2C68B3C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F9A7185-82FE-CA4A-924B-4CC133C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6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The Spirit Level: Why Equality is Better for Everyone: Amazon.co.uk:  Pickett, Kate, Wilkinson, Richard: 9780241954294: Books">
            <a:extLst>
              <a:ext uri="{FF2B5EF4-FFF2-40B4-BE49-F238E27FC236}">
                <a16:creationId xmlns:a16="http://schemas.microsoft.com/office/drawing/2014/main" id="{A76EC4F5-D491-B613-8EA8-7A7CE063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14" y="1308934"/>
            <a:ext cx="3086076" cy="47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206A0-F9E8-E772-3BA8-FFF14852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305" y="1308934"/>
            <a:ext cx="4979165" cy="47253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AB09A-CAE0-2B37-AEB6-BF261E86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3BC3-AD97-49D8-9F75-5D990275D089}" type="datetimeyyyy">
              <a:rPr lang="en-US" smtClean="0"/>
              <a:t>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0DE78-5D91-9447-BF0B-96D4A9DB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8" y="1394949"/>
            <a:ext cx="5820508" cy="46847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CD88-1F17-95EB-326D-BCCCA23D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C739-674D-458F-A226-F2800BABE93F}" type="datetimeyyyy">
              <a:rPr lang="en-US" smtClean="0"/>
              <a:t>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3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67004-7023-2934-B9CC-E419109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49" y="1463550"/>
            <a:ext cx="5846502" cy="47308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3E566-9A1A-C61D-52A1-B974D3DF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1563-8871-4053-9BA8-C294CA0E871F}" type="datetimeyyyy">
              <a:rPr lang="en-US" smtClean="0"/>
              <a:t>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4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2643B-9242-A79A-A0DD-3F052DEA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C769-CC85-474C-87BC-6D90C6CDA6BF}" type="datetimeyyyy">
              <a:rPr lang="en-US" smtClean="0"/>
              <a:t>2025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39899-AAC6-7F95-E223-0F6C6CCD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738" y="1198179"/>
            <a:ext cx="2585212" cy="4827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5667C-EB3D-782B-21C4-3B79C3A32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27863"/>
            <a:ext cx="3086847" cy="2057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B5CC9-0046-0415-85AB-2927315EF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15444"/>
            <a:ext cx="3086847" cy="20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1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7E3B-ADA0-466B-A48B-F88C49BA2A2F}" type="datetimeyyyy">
              <a:rPr lang="en-US" smtClean="0"/>
              <a:t>2025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CD5BA-6BF3-8FB9-CA58-B2F77819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198179"/>
            <a:ext cx="7411709" cy="49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Comparisons and Associations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F49CC-8A5A-2FB3-FD34-139202D1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2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DF13B-E798-0B03-A01C-3CC9B2D9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12CF-A77F-4E47-9FDF-B35245022CEE}" type="datetimeyyyy">
              <a:rPr lang="en-US" smtClean="0"/>
              <a:t>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A9218-BB63-33C9-B08B-B6CABBD3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C1-521F-42BD-8411-15A176920E8F}" type="datetimeyyyy">
              <a:rPr lang="en-US" smtClean="0"/>
              <a:t>2025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10E7E-0D49-8A47-3DE4-24EA1F74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17" y="1388123"/>
            <a:ext cx="9578516" cy="47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D0D08-11B1-A56F-C7A2-35054568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C37F-A66A-4689-85B7-1C5434201267}" type="datetimeyyyy">
              <a:rPr lang="en-US" smtClean="0"/>
              <a:t>2025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F6AEBF-3C9F-1D8C-C9BC-CF9CA7B37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64640"/>
              </p:ext>
            </p:extLst>
          </p:nvPr>
        </p:nvGraphicFramePr>
        <p:xfrm>
          <a:off x="1732699" y="1320529"/>
          <a:ext cx="6776290" cy="4776068"/>
        </p:xfrm>
        <a:graphic>
          <a:graphicData uri="http://schemas.openxmlformats.org/drawingml/2006/table">
            <a:tbl>
              <a:tblPr/>
              <a:tblGrid>
                <a:gridCol w="1355258">
                  <a:extLst>
                    <a:ext uri="{9D8B030D-6E8A-4147-A177-3AD203B41FA5}">
                      <a16:colId xmlns:a16="http://schemas.microsoft.com/office/drawing/2014/main" val="2093583531"/>
                    </a:ext>
                  </a:extLst>
                </a:gridCol>
                <a:gridCol w="1355258">
                  <a:extLst>
                    <a:ext uri="{9D8B030D-6E8A-4147-A177-3AD203B41FA5}">
                      <a16:colId xmlns:a16="http://schemas.microsoft.com/office/drawing/2014/main" val="30603563"/>
                    </a:ext>
                  </a:extLst>
                </a:gridCol>
                <a:gridCol w="1355258">
                  <a:extLst>
                    <a:ext uri="{9D8B030D-6E8A-4147-A177-3AD203B41FA5}">
                      <a16:colId xmlns:a16="http://schemas.microsoft.com/office/drawing/2014/main" val="260054281"/>
                    </a:ext>
                  </a:extLst>
                </a:gridCol>
                <a:gridCol w="1355258">
                  <a:extLst>
                    <a:ext uri="{9D8B030D-6E8A-4147-A177-3AD203B41FA5}">
                      <a16:colId xmlns:a16="http://schemas.microsoft.com/office/drawing/2014/main" val="3835928069"/>
                    </a:ext>
                  </a:extLst>
                </a:gridCol>
                <a:gridCol w="1355258">
                  <a:extLst>
                    <a:ext uri="{9D8B030D-6E8A-4147-A177-3AD203B41FA5}">
                      <a16:colId xmlns:a16="http://schemas.microsoft.com/office/drawing/2014/main" val="2019238579"/>
                    </a:ext>
                  </a:extLst>
                </a:gridCol>
              </a:tblGrid>
              <a:tr h="253257"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Pearson's Correlations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9590" marR="62073" marT="37244" marB="372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21840"/>
                  </a:ext>
                </a:extLst>
              </a:tr>
              <a:tr h="2160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487" marR="74487" marT="18622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590" marR="59590" marT="18622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487" marR="74487" marT="18622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Pearson's r</a:t>
                      </a:r>
                    </a:p>
                  </a:txBody>
                  <a:tcPr marL="74487" marR="74487" marT="18622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4487" marR="74487" marT="18622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599588"/>
                  </a:ext>
                </a:extLst>
              </a:tr>
              <a:tr h="2644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S80S20</a:t>
                      </a:r>
                    </a:p>
                  </a:txBody>
                  <a:tcPr marL="74487" marR="74487" marT="67039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7039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</a:t>
                      </a:r>
                    </a:p>
                  </a:txBody>
                  <a:tcPr marL="74487" marR="74487" marT="67039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-0.664</a:t>
                      </a:r>
                    </a:p>
                  </a:txBody>
                  <a:tcPr marL="74487" marR="74487" marT="67039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5.477×10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7039" marB="186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03870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S80S20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expectancy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-0.439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3.608×10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84781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S80S20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Infant mortality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0.421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4.545×10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07136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S80S20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Homicides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0.466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2.498×10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95427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S80S20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Imprisonment (log)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0.749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3.855×10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92223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expectancy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4.375×10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367383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Infant mortality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-0.261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2.291×10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17881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Homicides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-0.205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3.477×10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6829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Imprisonment (log)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-0.358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9.390×10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46262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expectancy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Infant mortality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-0.593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2.859×10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571041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expectancy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Homicides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-0.415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4.921×10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71396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expectancy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Imprisonment (log)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-0.302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1.614×10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36661"/>
                  </a:ext>
                </a:extLst>
              </a:tr>
              <a:tr h="2035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Infant mortality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Homicides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0.472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2.307×10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80197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Infant mortality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Imprisonment (log)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0.380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7.335×10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9874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spcAft>
                          <a:spcPts val="72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Homicides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2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Imprisonment (log)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0.644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9.090×10</a:t>
                      </a:r>
                      <a:r>
                        <a:rPr lang="en-GB" sz="1200" b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14162"/>
                  </a:ext>
                </a:extLst>
              </a:tr>
              <a:tr h="203599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7" marR="74487" marT="6207" marB="18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6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2CBA3A-E59C-1E5C-37CA-CD0F1E1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F7FD2-53FA-4A51-9681-6FC5C896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1-3pm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34B-2A42-251C-845C-1CED233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7DE-4FD6-4257-A590-7FE39EB05791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8055-4F62-3048-C4D2-554FF0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5960-24E1-CFDC-22DF-A828C2B2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E5A9-8248-448D-B582-A60BAB2205BC}" type="datetimeyyyy">
              <a:rPr lang="en-US" smtClean="0"/>
              <a:t>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D3A0-9074-636F-30B6-C6C650C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FAA51BB-2FC0-4DB8-B50E-F52D50E733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CA108-CB1D-5541-DFA5-C4B6F5F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86ADC-9F29-16A6-FCC9-F448073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A.  Are </a:t>
            </a:r>
            <a:r>
              <a:rPr lang="en-GB" b="1" dirty="0"/>
              <a:t>religious</a:t>
            </a:r>
            <a:r>
              <a:rPr lang="en-GB" dirty="0"/>
              <a:t> people more </a:t>
            </a:r>
            <a:r>
              <a:rPr lang="en-GB" b="1" dirty="0"/>
              <a:t>satisfied</a:t>
            </a:r>
            <a:r>
              <a:rPr lang="en-GB" dirty="0"/>
              <a:t> with life?</a:t>
            </a:r>
          </a:p>
          <a:p>
            <a:r>
              <a:rPr lang="en-GB" dirty="0"/>
              <a:t>B.  Are </a:t>
            </a:r>
            <a:r>
              <a:rPr lang="en-GB" b="1" dirty="0"/>
              <a:t>older</a:t>
            </a:r>
            <a:r>
              <a:rPr lang="en-GB" dirty="0"/>
              <a:t> people more likely to see the </a:t>
            </a:r>
            <a:r>
              <a:rPr lang="en-GB" b="1" dirty="0"/>
              <a:t>death penalty as justifiable</a:t>
            </a:r>
            <a:r>
              <a:rPr lang="en-GB" dirty="0"/>
              <a:t>?</a:t>
            </a:r>
          </a:p>
          <a:p>
            <a:r>
              <a:rPr lang="en-GB" dirty="0"/>
              <a:t>C.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opinions about future European Union enlargement </a:t>
            </a:r>
            <a:r>
              <a:rPr lang="en-GB" dirty="0"/>
              <a:t>among Europeans?</a:t>
            </a:r>
          </a:p>
          <a:p>
            <a:r>
              <a:rPr lang="en-GB" dirty="0"/>
              <a:t>D.  Is higher </a:t>
            </a:r>
            <a:r>
              <a:rPr lang="en-GB" b="1" dirty="0"/>
              <a:t>internet use </a:t>
            </a:r>
            <a:r>
              <a:rPr lang="en-GB" dirty="0"/>
              <a:t>associated with stronger </a:t>
            </a:r>
            <a:r>
              <a:rPr lang="en-GB" b="1" dirty="0"/>
              <a:t>anti-immigrant sentiments</a:t>
            </a:r>
            <a:r>
              <a:rPr lang="en-GB" dirty="0"/>
              <a:t>?</a:t>
            </a:r>
          </a:p>
          <a:p>
            <a:r>
              <a:rPr lang="en-GB" dirty="0"/>
              <a:t>E.  How does </a:t>
            </a:r>
            <a:r>
              <a:rPr lang="en-GB" b="1" dirty="0"/>
              <a:t>victimisation</a:t>
            </a:r>
            <a:r>
              <a:rPr lang="en-GB" dirty="0"/>
              <a:t> relate to </a:t>
            </a:r>
            <a:r>
              <a:rPr lang="en-GB" b="1" dirty="0"/>
              <a:t>trust in the police</a:t>
            </a:r>
            <a:r>
              <a:rPr lang="en-GB" dirty="0"/>
              <a:t>?</a:t>
            </a:r>
          </a:p>
          <a:p>
            <a:r>
              <a:rPr lang="en-GB" dirty="0"/>
              <a:t>F.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belief in life after death</a:t>
            </a:r>
            <a:r>
              <a:rPr lang="en-GB" dirty="0"/>
              <a:t>?</a:t>
            </a:r>
          </a:p>
          <a:p>
            <a:r>
              <a:rPr lang="en-GB" dirty="0"/>
              <a:t>G.  Are government/public </a:t>
            </a:r>
            <a:r>
              <a:rPr lang="en-GB" b="1" dirty="0"/>
              <a:t>sector</a:t>
            </a:r>
            <a:r>
              <a:rPr lang="en-GB" dirty="0"/>
              <a:t> employees more inclined to </a:t>
            </a:r>
            <a:r>
              <a:rPr lang="en-GB" b="1" dirty="0"/>
              <a:t>perceive higher levels of corruption</a:t>
            </a:r>
            <a:r>
              <a:rPr lang="en-GB" dirty="0"/>
              <a:t> than those working in the private sector?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2AC9-C062-ACDA-78EB-2E5B2DF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58D7-3FC7-1868-4188-EE9D3329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50875-77B6-7B50-6789-FC1B5649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B8D-F27B-45C4-A3C3-1397CC759085}" type="datetimeyyyy">
              <a:rPr lang="en-US" smtClean="0"/>
              <a:t>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 (review)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189-6EC5-4538-962A-EAC535AAF1EF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3079-52E8-3CBE-35A8-A200B180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6" y="2964948"/>
            <a:ext cx="4485856" cy="11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92435-6B9D-42CE-9942-D45DCDFE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94" y="4446040"/>
            <a:ext cx="4485855" cy="1272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20" y="1519864"/>
            <a:ext cx="3740269" cy="1222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2638070" y="1812267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2610371" y="3251473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2610371" y="4810147"/>
            <a:ext cx="185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367235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F401-650A-7724-809A-D7F7C82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Contingency tables </a:t>
            </a:r>
            <a:r>
              <a:rPr lang="en-GB" sz="4000" dirty="0"/>
              <a:t>(crosstabulation)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FD96-8EE6-C88E-D622-48A88473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4715587" cy="468118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Cross-tabulations are tables that show the relationship between two variables.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They are also called contingency tables or joint frequency tables; or “cross-tabs” for short.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Cross-tabulations are essentially a series of side-by-side frequency tables. They present a frequency distribution of one variable for each category of another variable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0165-AE03-CB07-C59D-49379635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0A1-D086-438B-A5EA-890E0726B1F6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6E8-4549-A3AF-D995-09DB17D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D638-2006-5EC8-0C72-DFF075A9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1EDB5D5-6FDA-BB3B-AAF4-D36B918E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14" y="1295959"/>
            <a:ext cx="3150582" cy="1202863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09C734D-B7AD-7A17-5C24-48BFDF89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84898" y="3590594"/>
            <a:ext cx="3063217" cy="1041010"/>
          </a:xfrm>
          <a:prstGeom prst="rect">
            <a:avLst/>
          </a:prstGeom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7D5BF8E-0193-E1A5-D2CA-07C41652D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39499"/>
              </p:ext>
            </p:extLst>
          </p:nvPr>
        </p:nvGraphicFramePr>
        <p:xfrm>
          <a:off x="7301714" y="2660161"/>
          <a:ext cx="3038040" cy="290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0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1012680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1012680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</a:tblGrid>
              <a:tr h="9672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0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F401-650A-7724-809A-D7F7C82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Contingency tables </a:t>
            </a:r>
            <a:r>
              <a:rPr lang="en-GB" sz="4000" dirty="0"/>
              <a:t>(crosstabulation)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FD96-8EE6-C88E-D622-48A88473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4715587" cy="468118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Cross-tabulations are tables that show the relationship between two variables.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They are also called contingency tables or joint frequency tables; or “cross-tabs” for short.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Cross-tabulations are essentially a series of side-by-side frequency tables. They present a frequency distribution of one variable for each category of another variable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0165-AE03-CB07-C59D-49379635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7542-EE69-4A0B-B781-541E93470343}" type="datetimeyyyy">
              <a:rPr lang="en-US" smtClean="0"/>
              <a:t>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6E8-4549-A3AF-D995-09DB17D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D638-2006-5EC8-0C72-DFF075A9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B604764-DE1B-ECDD-1D85-A3D97E0F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87026" y="3178620"/>
            <a:ext cx="3204107" cy="1439591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0F633F09-A7AC-CAC7-0326-C071E8A48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96211"/>
              </p:ext>
            </p:extLst>
          </p:nvPr>
        </p:nvGraphicFramePr>
        <p:xfrm>
          <a:off x="7273578" y="2457701"/>
          <a:ext cx="3259520" cy="304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04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346220286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960227336"/>
                    </a:ext>
                  </a:extLst>
                </a:gridCol>
              </a:tblGrid>
              <a:tr h="10142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10142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10142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  <p:pic>
        <p:nvPicPr>
          <p:cNvPr id="12" name="Picture 2" descr="Image result for likert scale smiley faces">
            <a:extLst>
              <a:ext uri="{FF2B5EF4-FFF2-40B4-BE49-F238E27FC236}">
                <a16:creationId xmlns:a16="http://schemas.microsoft.com/office/drawing/2014/main" id="{1B195D9A-932A-0740-298C-DDD011D5A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78" y="1498904"/>
            <a:ext cx="3227243" cy="7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97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Box-plots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DBBEA-F163-4B2F-BC6D-0A2F6D1E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04" y="1508922"/>
            <a:ext cx="4206241" cy="44487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E77290-7E9E-5817-7D8D-BEA0520F071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Box-plots or error-bar graphs are useful for visualising the relationship between a </a:t>
            </a:r>
            <a:r>
              <a:rPr lang="en-GB" i="1" dirty="0"/>
              <a:t>Scale</a:t>
            </a:r>
            <a:r>
              <a:rPr lang="en-GB" dirty="0"/>
              <a:t> and a </a:t>
            </a:r>
            <a:r>
              <a:rPr lang="en-GB" i="1" dirty="0"/>
              <a:t>Categorical</a:t>
            </a:r>
            <a:r>
              <a:rPr lang="en-GB" dirty="0"/>
              <a:t> type variable</a:t>
            </a:r>
          </a:p>
          <a:p>
            <a:r>
              <a:rPr lang="en-GB" dirty="0"/>
              <a:t>The plots will compare measures of central tendency and dispersion of the Scale-type variable across the categories of the categorical variable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15F7-0203-0008-F2B3-852F7B82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6F26-0B0C-4D20-91E5-264799C8BA2C}" type="datetimeyyyy">
              <a:rPr lang="en-US" smtClean="0"/>
              <a:t>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5CDD1-8C99-4DB1-4890-D599F210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AA3AC6-03A2-D579-400D-222B3B86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4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Box-plots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E77290-7E9E-5817-7D8D-BEA0520F071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Typically, box-plots depict the </a:t>
            </a:r>
            <a:r>
              <a:rPr lang="en-GB" i="1" dirty="0"/>
              <a:t>median</a:t>
            </a:r>
            <a:r>
              <a:rPr lang="en-GB" dirty="0"/>
              <a:t> value of the Scale variable, its </a:t>
            </a:r>
            <a:r>
              <a:rPr lang="en-GB" i="1" dirty="0"/>
              <a:t>Interquartile Range</a:t>
            </a:r>
            <a:r>
              <a:rPr lang="en-GB" dirty="0"/>
              <a:t>, the </a:t>
            </a:r>
            <a:r>
              <a:rPr lang="en-GB" i="1" dirty="0"/>
              <a:t>minimum</a:t>
            </a:r>
            <a:r>
              <a:rPr lang="en-GB" dirty="0"/>
              <a:t> and </a:t>
            </a:r>
            <a:r>
              <a:rPr lang="en-GB" i="1" dirty="0"/>
              <a:t>maximum</a:t>
            </a:r>
            <a:r>
              <a:rPr lang="en-GB" dirty="0"/>
              <a:t> values, and any </a:t>
            </a:r>
            <a:r>
              <a:rPr lang="en-GB" i="1" dirty="0"/>
              <a:t>outliers</a:t>
            </a:r>
          </a:p>
          <a:p>
            <a:endParaRPr lang="en-GB" i="1" dirty="0"/>
          </a:p>
          <a:p>
            <a:r>
              <a:rPr lang="en-GB" dirty="0"/>
              <a:t>What are these (again)?</a:t>
            </a:r>
          </a:p>
        </p:txBody>
      </p:sp>
      <p:pic>
        <p:nvPicPr>
          <p:cNvPr id="5" name="Picture 4" descr="A diagram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C19A1C8A-FFFC-7150-F54B-519669594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61" y="2067950"/>
            <a:ext cx="5939438" cy="296971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49659-3908-5A67-4115-718D4BEE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74F-5D2A-4FC0-B37F-B6F23BF30C6B}" type="datetimeyyyy">
              <a:rPr lang="en-US" smtClean="0"/>
              <a:t>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74862-9910-C970-7C2E-FA8C147F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370F9-DB4A-18F2-6B5F-0D934970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7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2B2-42BE-434E-8F9E-1AAD6454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Percentiles and the IQR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902BC-49A9-44B3-9FCB-A1CDBB7E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70" y="1807564"/>
            <a:ext cx="7077256" cy="4298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7F11BB-FE7D-4CC2-A181-3E9C12FF64D5}"/>
              </a:ext>
            </a:extLst>
          </p:cNvPr>
          <p:cNvCxnSpPr>
            <a:cxnSpLocks/>
          </p:cNvCxnSpPr>
          <p:nvPr/>
        </p:nvCxnSpPr>
        <p:spPr>
          <a:xfrm>
            <a:off x="4407108" y="2218544"/>
            <a:ext cx="10115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38AB9C-59AD-418D-AB39-3E64A26A4E2B}"/>
              </a:ext>
            </a:extLst>
          </p:cNvPr>
          <p:cNvCxnSpPr/>
          <p:nvPr/>
        </p:nvCxnSpPr>
        <p:spPr>
          <a:xfrm flipH="1">
            <a:off x="3387902" y="2561881"/>
            <a:ext cx="31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67B0E9-7F53-44EF-9CA3-F095B17BFEB0}"/>
              </a:ext>
            </a:extLst>
          </p:cNvPr>
          <p:cNvCxnSpPr/>
          <p:nvPr/>
        </p:nvCxnSpPr>
        <p:spPr>
          <a:xfrm>
            <a:off x="5081416" y="2561881"/>
            <a:ext cx="337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6C416-2582-4B3C-813F-6EEC164E83A9}"/>
              </a:ext>
            </a:extLst>
          </p:cNvPr>
          <p:cNvCxnSpPr/>
          <p:nvPr/>
        </p:nvCxnSpPr>
        <p:spPr>
          <a:xfrm>
            <a:off x="3702695" y="2884170"/>
            <a:ext cx="137872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5B39C6-722F-457E-9C7A-E00959D85AAE}"/>
              </a:ext>
            </a:extLst>
          </p:cNvPr>
          <p:cNvSpPr txBox="1"/>
          <p:nvPr/>
        </p:nvSpPr>
        <p:spPr>
          <a:xfrm>
            <a:off x="5413411" y="2108788"/>
            <a:ext cx="234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Median = 50</a:t>
            </a:r>
            <a:r>
              <a:rPr lang="en-GB" sz="1100" baseline="30000" dirty="0"/>
              <a:t>th</a:t>
            </a:r>
            <a:r>
              <a:rPr lang="en-GB" sz="1100" dirty="0"/>
              <a:t> percentile (P50)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6AAC3-2DC7-4390-BE35-A481645650E3}"/>
              </a:ext>
            </a:extLst>
          </p:cNvPr>
          <p:cNvSpPr txBox="1"/>
          <p:nvPr/>
        </p:nvSpPr>
        <p:spPr>
          <a:xfrm>
            <a:off x="2935698" y="2431076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FA521-D5D7-4710-A132-20718DEE7D5E}"/>
              </a:ext>
            </a:extLst>
          </p:cNvPr>
          <p:cNvSpPr txBox="1"/>
          <p:nvPr/>
        </p:nvSpPr>
        <p:spPr>
          <a:xfrm>
            <a:off x="5413411" y="243227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CED95-D5B2-4C4C-B75D-57BCF5351903}"/>
              </a:ext>
            </a:extLst>
          </p:cNvPr>
          <p:cNvSpPr txBox="1"/>
          <p:nvPr/>
        </p:nvSpPr>
        <p:spPr>
          <a:xfrm>
            <a:off x="5158740" y="2796540"/>
            <a:ext cx="2034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Interquartile range (IQR) = P75 - P25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DA75E4-DE2C-4EF3-A2CD-F7CC41EF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80" y="1807564"/>
            <a:ext cx="2804747" cy="4298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7B439-5515-CC17-2F98-AC259137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074C-0330-43CC-9EB5-10EC90D6BC12}" type="datetimeyyyy">
              <a:rPr lang="en-US" smtClean="0"/>
              <a:t>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63EBF-6A6A-443C-46D2-1475082D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343D7-DD8C-FC53-31E8-6DBEAD28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4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3661</TotalTime>
  <Words>1123</Words>
  <Application>Microsoft Office PowerPoint</Application>
  <PresentationFormat>Widescreen</PresentationFormat>
  <Paragraphs>235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Arial Narrow</vt:lpstr>
      <vt:lpstr>Arial Nova Cond Light</vt:lpstr>
      <vt:lpstr>Calibri</vt:lpstr>
      <vt:lpstr>Calibri Light</vt:lpstr>
      <vt:lpstr>Courier New</vt:lpstr>
      <vt:lpstr>Wingdings</vt:lpstr>
      <vt:lpstr>Retrospect</vt:lpstr>
      <vt:lpstr>PowerPoint Presentation</vt:lpstr>
      <vt:lpstr>Week 8</vt:lpstr>
      <vt:lpstr>Assignment Questions</vt:lpstr>
      <vt:lpstr>Variable types (review)</vt:lpstr>
      <vt:lpstr>Contingency tables (crosstabulation)</vt:lpstr>
      <vt:lpstr>Contingency tables (crosstabulation)</vt:lpstr>
      <vt:lpstr>One categorical and one Scale variable:  Error-bar graph   Box-plots</vt:lpstr>
      <vt:lpstr>One categorical and one Scale variable:  Error-bar graph   Box-plots</vt:lpstr>
      <vt:lpstr>Percentiles and the IQR</vt:lpstr>
      <vt:lpstr>One categorical and one Scale variable:  Error-bar graph   Scatterplots</vt:lpstr>
      <vt:lpstr>Strength and direction of association</vt:lpstr>
      <vt:lpstr>Dependent and independent variables</vt:lpstr>
      <vt:lpstr>Dependent and independent variables</vt:lpstr>
      <vt:lpstr>Is income inequality associated with social trust?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2025-11-17T11:00:00Z</dcterms:modified>
</cp:coreProperties>
</file>